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58" r:id="rId4"/>
    <p:sldId id="261" r:id="rId5"/>
    <p:sldId id="259" r:id="rId6"/>
    <p:sldId id="262" r:id="rId7"/>
    <p:sldId id="263" r:id="rId8"/>
    <p:sldId id="265" r:id="rId9"/>
    <p:sldId id="264" r:id="rId10"/>
    <p:sldId id="266" r:id="rId11"/>
    <p:sldId id="267" r:id="rId12"/>
    <p:sldId id="268" r:id="rId13"/>
    <p:sldId id="269" r:id="rId14"/>
    <p:sldId id="260" r:id="rId15"/>
    <p:sldId id="278" r:id="rId16"/>
    <p:sldId id="274" r:id="rId17"/>
    <p:sldId id="273" r:id="rId18"/>
    <p:sldId id="280" r:id="rId19"/>
    <p:sldId id="276" r:id="rId20"/>
    <p:sldId id="270" r:id="rId21"/>
    <p:sldId id="271" r:id="rId22"/>
    <p:sldId id="282" r:id="rId23"/>
    <p:sldId id="281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4865" autoAdjust="0"/>
  </p:normalViewPr>
  <p:slideViewPr>
    <p:cSldViewPr snapToGrid="0">
      <p:cViewPr varScale="1">
        <p:scale>
          <a:sx n="74" d="100"/>
          <a:sy n="74" d="100"/>
        </p:scale>
        <p:origin x="19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3224BF6D-7AF2-4FBB-9FCE-8FEB3E15EFA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0EE220-62B2-414E-B400-A00A7C6BA3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59554-1373-4E01-8FBA-537C410D9412}" type="datetimeFigureOut">
              <a:rPr lang="de-DE" smtClean="0"/>
              <a:t>11.01.2021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A503264-302B-475E-8EAC-9D6BABEDCB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083EB7D-FAE3-4AF3-823F-96A5843E7BC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FE3E3A-C80A-4FB1-A44A-336DC670F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91323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75E20-2344-4364-AB37-05C783F34C7B}" type="datetimeFigureOut">
              <a:rPr lang="de-DE" smtClean="0"/>
              <a:t>11.01.2021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480B4-C8C9-4297-9898-48A484310EB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76115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Janelle Pfeifer</a:t>
            </a:r>
          </a:p>
          <a:p>
            <a:endParaRPr lang="en-US" dirty="0"/>
          </a:p>
          <a:p>
            <a:r>
              <a:rPr lang="en-US" dirty="0"/>
              <a:t>Hold a Midterm Presentation</a:t>
            </a:r>
          </a:p>
          <a:p>
            <a:endParaRPr lang="de-DE" dirty="0"/>
          </a:p>
          <a:p>
            <a:r>
              <a:rPr lang="de-DE" dirty="0" err="1"/>
              <a:t>Bottel</a:t>
            </a:r>
            <a:r>
              <a:rPr lang="de-DE" dirty="0"/>
              <a:t> Cap </a:t>
            </a:r>
            <a:r>
              <a:rPr lang="de-DE" dirty="0" err="1"/>
              <a:t>Detection</a:t>
            </a:r>
            <a:r>
              <a:rPr lang="de-DE" dirty="0"/>
              <a:t> Project </a:t>
            </a:r>
            <a:r>
              <a:rPr lang="de-DE" dirty="0" err="1"/>
              <a:t>of</a:t>
            </a:r>
            <a:r>
              <a:rPr lang="de-DE" dirty="0"/>
              <a:t> Computer Vision </a:t>
            </a:r>
            <a:r>
              <a:rPr lang="de-DE" dirty="0" err="1"/>
              <a:t>Lecture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0416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Future </a:t>
            </a:r>
            <a:r>
              <a:rPr lang="en-US" dirty="0" err="1"/>
              <a:t>stepts</a:t>
            </a:r>
            <a:r>
              <a:rPr lang="en-US" dirty="0"/>
              <a:t> &amp; evaluation strategy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Discussion, </a:t>
            </a:r>
            <a:r>
              <a:rPr lang="en-US" dirty="0" err="1"/>
              <a:t>riscs</a:t>
            </a:r>
            <a:r>
              <a:rPr lang="en-US" dirty="0"/>
              <a:t> you might be running into, time table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7472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– 3,75 </a:t>
            </a:r>
            <a:r>
              <a:rPr lang="en-US" dirty="0" err="1"/>
              <a:t>Minuten</a:t>
            </a:r>
            <a:endParaRPr lang="en-US" dirty="0"/>
          </a:p>
          <a:p>
            <a:endParaRPr lang="en-US" dirty="0"/>
          </a:p>
          <a:p>
            <a:r>
              <a:rPr lang="en-US" dirty="0"/>
              <a:t>Future </a:t>
            </a:r>
            <a:r>
              <a:rPr lang="en-US" dirty="0" err="1"/>
              <a:t>stepts</a:t>
            </a:r>
            <a:r>
              <a:rPr lang="en-US" dirty="0"/>
              <a:t> &amp; evaluation strategy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Discussion, </a:t>
            </a:r>
            <a:r>
              <a:rPr lang="en-US" dirty="0" err="1"/>
              <a:t>riscs</a:t>
            </a:r>
            <a:r>
              <a:rPr lang="en-US" dirty="0"/>
              <a:t> you might be running into, time table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28695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– 3,75 </a:t>
            </a:r>
            <a:r>
              <a:rPr lang="en-US" dirty="0" err="1"/>
              <a:t>Minuten</a:t>
            </a:r>
            <a:endParaRPr lang="en-US" dirty="0"/>
          </a:p>
          <a:p>
            <a:endParaRPr lang="en-US" dirty="0"/>
          </a:p>
          <a:p>
            <a:r>
              <a:rPr lang="en-US" dirty="0"/>
              <a:t>Some caps 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8475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– 3,75 </a:t>
            </a:r>
            <a:r>
              <a:rPr lang="en-US" dirty="0" err="1"/>
              <a:t>Minuten</a:t>
            </a:r>
            <a:endParaRPr lang="en-US" dirty="0"/>
          </a:p>
          <a:p>
            <a:endParaRPr lang="en-US" dirty="0"/>
          </a:p>
          <a:p>
            <a:r>
              <a:rPr lang="en-US" dirty="0"/>
              <a:t>Future </a:t>
            </a:r>
            <a:r>
              <a:rPr lang="en-US" dirty="0" err="1"/>
              <a:t>stepts</a:t>
            </a:r>
            <a:r>
              <a:rPr lang="en-US" dirty="0"/>
              <a:t> &amp; evaluation strategy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Discussion, </a:t>
            </a:r>
            <a:r>
              <a:rPr lang="en-US" dirty="0" err="1"/>
              <a:t>riscs</a:t>
            </a:r>
            <a:r>
              <a:rPr lang="en-US" dirty="0"/>
              <a:t> you might be running into, time table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1385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– 3,75 </a:t>
            </a:r>
            <a:r>
              <a:rPr lang="en-US" dirty="0" err="1"/>
              <a:t>Minuten</a:t>
            </a:r>
            <a:endParaRPr lang="en-US" dirty="0"/>
          </a:p>
          <a:p>
            <a:endParaRPr lang="en-US" dirty="0"/>
          </a:p>
          <a:p>
            <a:r>
              <a:rPr lang="en-US" dirty="0"/>
              <a:t>Objects that are close together are seen as one component, one object,</a:t>
            </a:r>
          </a:p>
          <a:p>
            <a:r>
              <a:rPr lang="en-US" dirty="0"/>
              <a:t>Some objects are seen as </a:t>
            </a:r>
            <a:r>
              <a:rPr lang="en-US"/>
              <a:t>two components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72298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– 3,75 </a:t>
            </a:r>
            <a:r>
              <a:rPr lang="en-US" dirty="0" err="1"/>
              <a:t>Minuten</a:t>
            </a:r>
            <a:endParaRPr lang="en-US" dirty="0"/>
          </a:p>
          <a:p>
            <a:endParaRPr lang="en-US" dirty="0"/>
          </a:p>
          <a:p>
            <a:r>
              <a:rPr lang="de-DE" dirty="0" err="1"/>
              <a:t>Shaking</a:t>
            </a:r>
            <a:r>
              <a:rPr lang="de-DE" dirty="0"/>
              <a:t> </a:t>
            </a:r>
            <a:r>
              <a:rPr lang="de-DE" dirty="0" err="1"/>
              <a:t>Camera</a:t>
            </a:r>
            <a:r>
              <a:rPr lang="de-DE" dirty="0"/>
              <a:t> and </a:t>
            </a:r>
            <a:r>
              <a:rPr lang="de-DE" dirty="0" err="1"/>
              <a:t>Fluffy</a:t>
            </a:r>
            <a:r>
              <a:rPr lang="de-DE" dirty="0"/>
              <a:t> </a:t>
            </a:r>
            <a:r>
              <a:rPr lang="de-DE" dirty="0" err="1"/>
              <a:t>carpet</a:t>
            </a:r>
            <a:r>
              <a:rPr lang="de-DE" dirty="0"/>
              <a:t> </a:t>
            </a:r>
            <a:r>
              <a:rPr lang="de-DE" dirty="0" err="1"/>
              <a:t>leads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differences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image</a:t>
            </a:r>
            <a:endParaRPr lang="de-DE" dirty="0"/>
          </a:p>
          <a:p>
            <a:r>
              <a:rPr lang="de-DE" dirty="0"/>
              <a:t>And outside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container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003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Improving on the steps that are already in place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73905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</a:t>
            </a:r>
          </a:p>
          <a:p>
            <a:endParaRPr lang="en-US" dirty="0"/>
          </a:p>
          <a:p>
            <a:r>
              <a:rPr lang="en-US" dirty="0"/>
              <a:t>Distinguishing Distractors and Deformed Caps will probably pose a challenge. As will overlapping Objects and hard shadows. </a:t>
            </a:r>
          </a:p>
          <a:p>
            <a:endParaRPr lang="en-US" dirty="0"/>
          </a:p>
          <a:p>
            <a:r>
              <a:rPr lang="en-US" dirty="0"/>
              <a:t>I hope you liked the presentation</a:t>
            </a:r>
          </a:p>
          <a:p>
            <a:r>
              <a:rPr lang="en-US" dirty="0" err="1"/>
              <a:t>Goodbey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088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structure in which I will be Presenting</a:t>
            </a:r>
          </a:p>
          <a:p>
            <a:r>
              <a:rPr lang="en-US" dirty="0"/>
              <a:t>Introduce the </a:t>
            </a:r>
            <a:r>
              <a:rPr lang="en-US" dirty="0" err="1"/>
              <a:t>Projekt</a:t>
            </a:r>
            <a:endParaRPr lang="en-US" dirty="0"/>
          </a:p>
          <a:p>
            <a:r>
              <a:rPr lang="en-US" dirty="0"/>
              <a:t>Show you my Approach</a:t>
            </a:r>
          </a:p>
          <a:p>
            <a:r>
              <a:rPr lang="en-US" dirty="0"/>
              <a:t>Talk about future plans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2110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Topic of the Project is to </a:t>
            </a:r>
          </a:p>
          <a:p>
            <a:r>
              <a:rPr lang="en-US" dirty="0"/>
              <a:t>Find bottle caps in a static </a:t>
            </a:r>
            <a:r>
              <a:rPr lang="en-US" dirty="0" err="1"/>
              <a:t>szene</a:t>
            </a:r>
            <a:r>
              <a:rPr lang="en-US" dirty="0"/>
              <a:t> of a video</a:t>
            </a:r>
          </a:p>
          <a:p>
            <a:r>
              <a:rPr lang="en-US" dirty="0"/>
              <a:t>Bottle Caps get added and removed from the during the video</a:t>
            </a:r>
          </a:p>
          <a:p>
            <a:r>
              <a:rPr lang="en-US" dirty="0"/>
              <a:t>There is one static </a:t>
            </a:r>
            <a:r>
              <a:rPr lang="en-US" dirty="0" err="1"/>
              <a:t>szene</a:t>
            </a:r>
            <a:r>
              <a:rPr lang="en-US" dirty="0"/>
              <a:t> in which the caps lie </a:t>
            </a:r>
            <a:r>
              <a:rPr lang="en-US" dirty="0" err="1"/>
              <a:t>stil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The goal is to annotate the caps in a frame of that scene</a:t>
            </a:r>
          </a:p>
          <a:p>
            <a:endParaRPr lang="en-US" dirty="0"/>
          </a:p>
          <a:p>
            <a:r>
              <a:rPr lang="en-US" dirty="0"/>
              <a:t>Only a part of the Frame is relevant. </a:t>
            </a:r>
          </a:p>
          <a:p>
            <a:endParaRPr lang="en-US" dirty="0"/>
          </a:p>
          <a:p>
            <a:r>
              <a:rPr lang="de-DE" dirty="0"/>
              <a:t>Bottle Caps </a:t>
            </a:r>
            <a:r>
              <a:rPr lang="de-DE" dirty="0" err="1"/>
              <a:t>distinguished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distractor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and </a:t>
            </a:r>
          </a:p>
          <a:p>
            <a:r>
              <a:rPr lang="de-DE" dirty="0" err="1"/>
              <a:t>Determine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cap</a:t>
            </a:r>
            <a:r>
              <a:rPr lang="de-DE" dirty="0"/>
              <a:t> </a:t>
            </a:r>
            <a:r>
              <a:rPr lang="de-DE" dirty="0" err="1"/>
              <a:t>itself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4103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1,5 – 2,25 </a:t>
            </a:r>
            <a:r>
              <a:rPr lang="en-US" dirty="0" err="1"/>
              <a:t>Minuten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Taks</a:t>
            </a:r>
            <a:r>
              <a:rPr lang="en-US" dirty="0"/>
              <a:t> can be broken down into sub steps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9018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7,5 – 10,5 Min</a:t>
            </a:r>
          </a:p>
          <a:p>
            <a:endParaRPr lang="en-US" dirty="0"/>
          </a:p>
          <a:p>
            <a:r>
              <a:rPr lang="en-US" dirty="0"/>
              <a:t>Description of setup and your data</a:t>
            </a:r>
          </a:p>
          <a:p>
            <a:r>
              <a:rPr lang="en-US" dirty="0"/>
              <a:t>Assumptions and prerequisites</a:t>
            </a:r>
          </a:p>
          <a:p>
            <a:r>
              <a:rPr lang="en-US" dirty="0"/>
              <a:t>Approaches you already have or are going to apply incl. motivation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6279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8607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Finding static scene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Static scene differences between frames are small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Videos have up to three static </a:t>
            </a:r>
            <a:r>
              <a:rPr lang="en-US" dirty="0" err="1"/>
              <a:t>seqzences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at the start, one after bottlecaps are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after they are removed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Quantify differences between frames with mean square error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Cut video into </a:t>
            </a:r>
            <a:r>
              <a:rPr lang="en-US" dirty="0" err="1"/>
              <a:t>seqzences</a:t>
            </a:r>
            <a:r>
              <a:rPr lang="en-US" dirty="0"/>
              <a:t> where difference stays below threshold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9549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Subtraction of the images shows regions that have changed. Those regions may contain bottle caps</a:t>
            </a:r>
          </a:p>
          <a:p>
            <a:endParaRPr lang="en-US" dirty="0"/>
          </a:p>
          <a:p>
            <a:r>
              <a:rPr lang="en-US" dirty="0"/>
              <a:t>White regions: regions of interest for bottlecaps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099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 Min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9526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A13CC-12E3-474E-BA56-59D6E0E1AD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585CA9C-A400-4279-A332-CCE36B7C15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C6F145-3728-41EB-A59A-35E640981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D359-4E49-4657-9DE5-3044B215427D}" type="datetime1">
              <a:rPr lang="de-DE" smtClean="0"/>
              <a:t>11.01.2021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FC29362-2A7E-497B-B4E7-E7C6FA967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FC4F87-7A8B-45BC-AFD9-1BE6A750A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491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3F0874-5AE3-4D1B-8C24-D2FBAB4F3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3D0D2C5-C62E-4A7F-A3E3-D81E1AE242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B50754-C332-43C6-B35C-417A6CBC7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6DCF-8D9D-4040-AAAF-45F27E410E06}" type="datetime1">
              <a:rPr lang="de-DE" smtClean="0"/>
              <a:t>11.01.2021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594C14-B8BF-4C50-9639-44C164A19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85CCF0-4456-4738-A3A8-74F4F5377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2197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A2F1437-0EC4-4273-B0E8-9775906B05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9B8F3F8-5B56-4F3D-9511-6A32B8B880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0BAF7E-7687-4313-B68B-FEBDCF56B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A42EF-584E-429D-9F92-0CB51EFE19C6}" type="datetime1">
              <a:rPr lang="de-DE" smtClean="0"/>
              <a:t>11.01.2021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11535D-E42A-422C-A571-D239BB36F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75967C-CB97-4AE5-8333-796A4D4A3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366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749FF1-67AA-48DF-930E-C4556294B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AF8DEE-490F-4ED0-887E-F135FAC6A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6D9449A-58F0-46A4-B6A0-3B73CAACF4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11900"/>
            <a:ext cx="2743200" cy="365125"/>
          </a:xfrm>
        </p:spPr>
        <p:txBody>
          <a:bodyPr/>
          <a:lstStyle/>
          <a:p>
            <a:fld id="{CD37F52D-4441-4408-BAF3-E42734F53290}" type="datetime1">
              <a:rPr lang="de-DE" smtClean="0"/>
              <a:t>11.01.2021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D07E4F-9069-4DB5-802D-7E96BA7E6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2D11CF-4EE6-4DAB-99C8-89FAD4234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6F35BD28-C5F0-47AD-81C1-90ECD5FAE8D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0577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763649-F18D-4BA6-8740-429E6054A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10826CD-0031-4423-AE61-74731FA7B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430013-1ED4-47D5-B6C3-6FF207BBE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995A-4960-457A-9C78-4D32B2CEA5E0}" type="datetime1">
              <a:rPr lang="de-DE" smtClean="0"/>
              <a:t>11.01.2021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126CE3-5465-4774-A697-62350AB50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DC2A22-D094-4883-ABC2-81BE6F24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9037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AD1530-D3DE-4B9E-978A-D33FB172C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1555C3-0B22-4209-A93F-205609C20C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C376FC8-229C-4394-BFD4-47AA11781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E3D37CB-11E0-44BB-AEBB-E3B060571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5D967-026E-4FEA-B4C7-CAD21C98E74F}" type="datetime1">
              <a:rPr lang="de-DE" smtClean="0"/>
              <a:t>11.01.2021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DB6498B-4AD5-4769-BB37-8D391D32E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467AF68-5C5D-43CB-8797-9FB5BDADA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307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0F05D0-F3C1-48A5-8B12-CF6C7B464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6C21E7-8875-412F-A8CE-38070CEDE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D780136-C6BF-44F1-85AC-DAEDB4B51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EA5AABD-ADAA-4302-810A-5D64A7AB08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D51E19F-8DEC-4B1B-AC2F-D10AEE2EF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3736D7F-9FCE-41FD-820F-9204AD66B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06B08-0D03-477F-994C-C214FC3C933D}" type="datetime1">
              <a:rPr lang="de-DE" smtClean="0"/>
              <a:t>11.01.2021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97173A5-09F7-47CB-AB54-C00ECB3B9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8F95AC5-3CF3-42B6-A57D-FDAE447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2127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A64CB9-BE5D-4944-A5E9-5B72469A3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CB6625B-95B7-4D1E-A907-03EFFA4B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744E3-443E-4C4A-838D-703685E17B3B}" type="datetime1">
              <a:rPr lang="de-DE" smtClean="0"/>
              <a:t>11.01.2021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68B69EB-75D4-473E-AEC8-3EA3BDB8F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CD01D13-37B9-4BA0-A627-6967A76D4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4823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C4DABF0-5276-4B21-81CF-ED33AAF50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D010-4268-45CE-9B7C-229E8475AEF6}" type="datetime1">
              <a:rPr lang="de-DE" smtClean="0"/>
              <a:t>11.01.2021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5BD3329-496E-43B4-A851-5EA8EF19B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6108D2-44E5-45E4-9E7C-7B7AD133B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67318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6F35BD28-C5F0-47AD-81C1-90ECD5FAE8DE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7160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F9101A-F1C5-4473-A5EA-60561E03C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EB9429-93EA-4740-8CE4-4293B7674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CCB082-7725-41B0-92E7-753912105F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16E421A-08CF-4BA7-982B-6AA323A8B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CEFF-45CD-44C2-AFAC-620347B509F4}" type="datetime1">
              <a:rPr lang="de-DE" smtClean="0"/>
              <a:t>11.01.2021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B1AE36E-5399-46B1-A23D-FC84DEF22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3FFCA28-638B-421F-99D4-EBBAC305E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294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C7D029-076C-4742-8ADF-AEDF976D9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BDC4CD4-1FEC-42E2-B3A3-3A8E6EB26C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A9C5EEC-1E4C-452D-BEEE-DD412A6112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4F886F4-2C90-4FBA-B78B-6668E9998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9011F-1CB5-4764-A4C6-DC54D2C8EB18}" type="datetime1">
              <a:rPr lang="de-DE" smtClean="0"/>
              <a:t>11.01.2021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F2A8272-3947-41F1-AAA6-732E608F0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CCAF272-CCD2-40AC-B0D4-4C71C21E3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4851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5F0B383-3418-4A93-858A-7A302FA31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AF23BC4-D29B-499C-B6CC-13B0B80BB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A7A04B9-9B2F-4738-AC99-F8E12AF324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301D5-2797-49D1-9442-B84928C89958}" type="datetime1">
              <a:rPr lang="de-DE" smtClean="0"/>
              <a:t>11.01.2021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EA5F17-BD9D-4D19-BB5F-B6A2A7922D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00AFCA-AEF1-4B30-A4B7-26F59822EE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4454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2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3EDC79-87B7-499A-B905-1ED1C4FA1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73859"/>
            <a:ext cx="9144000" cy="2770067"/>
          </a:xfrm>
        </p:spPr>
        <p:txBody>
          <a:bodyPr>
            <a:normAutofit/>
          </a:bodyPr>
          <a:lstStyle/>
          <a:p>
            <a:r>
              <a:rPr lang="en-US" sz="4000" dirty="0"/>
              <a:t>Midterm Presentation</a:t>
            </a:r>
            <a:br>
              <a:rPr lang="en-US" sz="4000" dirty="0"/>
            </a:br>
            <a:r>
              <a:rPr lang="en-US" sz="2400" dirty="0"/>
              <a:t>Lecture Computer Vision WS 20/21</a:t>
            </a:r>
            <a:br>
              <a:rPr lang="en-US" sz="2400" dirty="0"/>
            </a:br>
            <a:br>
              <a:rPr lang="en-US" sz="4000" dirty="0"/>
            </a:br>
            <a:r>
              <a:rPr lang="en-US" sz="4000" dirty="0"/>
              <a:t>Bottle Cap Detection by Localizing Regions of Interest</a:t>
            </a:r>
            <a:endParaRPr lang="de-DE" sz="4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0BF824-D35A-4AA7-A061-EC5012A56A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80478"/>
            <a:ext cx="9144000" cy="1178950"/>
          </a:xfrm>
        </p:spPr>
        <p:txBody>
          <a:bodyPr>
            <a:normAutofit/>
          </a:bodyPr>
          <a:lstStyle/>
          <a:p>
            <a:r>
              <a:rPr lang="en-US"/>
              <a:t>Janelle Pfeifer</a:t>
            </a:r>
          </a:p>
          <a:p>
            <a:r>
              <a:rPr lang="en-US"/>
              <a:t>Matr.Nr: 9030898</a:t>
            </a:r>
            <a:endParaRPr lang="de-DE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44689624-EEF8-402D-9275-10D2D8714D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" y="126892"/>
            <a:ext cx="4095751" cy="80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01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05A729-023A-4B29-88D1-2073ADE1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- Analyze the Regions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CC6F65-3FCD-48BF-BB08-A6E28E94C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20543" cy="4351338"/>
          </a:xfrm>
        </p:spPr>
        <p:txBody>
          <a:bodyPr/>
          <a:lstStyle/>
          <a:p>
            <a:r>
              <a:rPr lang="en-US" dirty="0"/>
              <a:t>Separate connected components</a:t>
            </a:r>
          </a:p>
          <a:p>
            <a:r>
              <a:rPr lang="en-US" dirty="0"/>
              <a:t>Ignore components that are very small</a:t>
            </a:r>
          </a:p>
          <a:p>
            <a:r>
              <a:rPr lang="en-US" dirty="0"/>
              <a:t>Define bounding box for each component</a:t>
            </a:r>
          </a:p>
          <a:p>
            <a:r>
              <a:rPr lang="en-US" dirty="0"/>
              <a:t>Crop out box of original </a:t>
            </a:r>
            <a:r>
              <a:rPr lang="en-US" dirty="0" err="1"/>
              <a:t>rgb-fullframe</a:t>
            </a:r>
            <a:endParaRPr lang="en-US" dirty="0"/>
          </a:p>
          <a:p>
            <a:endParaRPr lang="en-US" dirty="0"/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A436067-ACAC-46F3-A849-D6AE49336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265" y="1690688"/>
            <a:ext cx="4191403" cy="235766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54B6CEA-DC15-4892-A332-49CABF8A0FFB}"/>
              </a:ext>
            </a:extLst>
          </p:cNvPr>
          <p:cNvSpPr/>
          <p:nvPr/>
        </p:nvSpPr>
        <p:spPr>
          <a:xfrm>
            <a:off x="7973755" y="4103563"/>
            <a:ext cx="3180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Colored connected components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1704485-3D1B-47A4-98B5-BBFC446329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12FE98-450C-48F4-8400-C3845B3E0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7CCCDC7-9FD5-4487-8F13-29DF192F5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5356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F872AB28-CD76-47A7-A252-CF2349D67E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760" y="308049"/>
            <a:ext cx="8476867" cy="5049112"/>
          </a:xfr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5494EFE-ECA3-40E1-9256-B8CC88E1925F}"/>
              </a:ext>
            </a:extLst>
          </p:cNvPr>
          <p:cNvSpPr/>
          <p:nvPr/>
        </p:nvSpPr>
        <p:spPr>
          <a:xfrm>
            <a:off x="3783860" y="5357161"/>
            <a:ext cx="46242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Cropped out regions placed over original image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099FA0A-F0DB-4F61-B4B3-87E48DA927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DD1593E-20FA-4CF7-98F5-5A5BC23D6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D4F4096-14BF-4F8F-9EFC-D686B9607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1491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6B2039-9290-435F-95E9-2645C69E9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– Analyze the Regions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E0CAC1-BB36-40AD-A676-0DF55AE07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61000" cy="4351338"/>
          </a:xfrm>
        </p:spPr>
        <p:txBody>
          <a:bodyPr/>
          <a:lstStyle/>
          <a:p>
            <a:r>
              <a:rPr lang="en-US" dirty="0"/>
              <a:t>Individual cropped regions get evaluated by a </a:t>
            </a:r>
            <a:r>
              <a:rPr lang="en-US" dirty="0" err="1"/>
              <a:t>Tensorflow</a:t>
            </a:r>
            <a:r>
              <a:rPr lang="en-US" dirty="0"/>
              <a:t> model</a:t>
            </a:r>
            <a:endParaRPr lang="de-DE" dirty="0"/>
          </a:p>
        </p:txBody>
      </p:sp>
      <p:pic>
        <p:nvPicPr>
          <p:cNvPr id="5" name="Grafik 4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817909AC-3A66-44FD-B4EF-B7B6150259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085" y="2675679"/>
            <a:ext cx="5909830" cy="332427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5B4FC36-1DD9-4F73-B0E8-154522F94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BEB78AD2-FD4E-4670-8EB2-CA4ADA2FD996}"/>
              </a:ext>
            </a:extLst>
          </p:cNvPr>
          <p:cNvSpPr/>
          <p:nvPr/>
        </p:nvSpPr>
        <p:spPr>
          <a:xfrm>
            <a:off x="4550388" y="5985482"/>
            <a:ext cx="34976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Annotated regions with </a:t>
            </a:r>
            <a:r>
              <a:rPr lang="en-US" dirty="0" err="1"/>
              <a:t>tensorflow</a:t>
            </a:r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88966441-66C1-4E3A-BF8B-47C9C4A20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DA03EA8-F832-4350-906D-4602CD061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1980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3D7D51-3B0C-4C15-A11A-B2B783048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- </a:t>
            </a:r>
            <a:r>
              <a:rPr lang="en-US" dirty="0" err="1"/>
              <a:t>Tensorflow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3545B4-78A4-464F-8F1B-78734C016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 classification with 2D convolution Layers</a:t>
            </a:r>
          </a:p>
          <a:p>
            <a:r>
              <a:rPr lang="en-US" dirty="0"/>
              <a:t>Trained with cropped Regions of Interests</a:t>
            </a:r>
          </a:p>
          <a:p>
            <a:r>
              <a:rPr lang="en-US" dirty="0"/>
              <a:t>Classes: </a:t>
            </a:r>
            <a:r>
              <a:rPr lang="en-US" dirty="0" err="1"/>
              <a:t>FaceDown</a:t>
            </a:r>
            <a:r>
              <a:rPr lang="en-US" dirty="0"/>
              <a:t>, </a:t>
            </a:r>
            <a:r>
              <a:rPr lang="en-US" dirty="0" err="1"/>
              <a:t>FaceUp</a:t>
            </a:r>
            <a:r>
              <a:rPr lang="en-US" dirty="0"/>
              <a:t>, Deformed, Distractor, 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E856B27-3330-4007-A83C-7D5047655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825" y="3500438"/>
            <a:ext cx="4210050" cy="130492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BACBA43-3D32-4F81-98B4-CEF71C7EC7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805363"/>
            <a:ext cx="4257675" cy="13716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662432B-3BE0-4B83-855B-3C5A0AE409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4417" y="3548062"/>
            <a:ext cx="4314825" cy="12096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D42F854-1540-418B-8CEE-5389E2727A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4417" y="4805363"/>
            <a:ext cx="4133850" cy="123825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3B44F3B-8367-46B0-8ADC-8EE1B1949A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257B11F1-EEB1-4415-8725-8BBF60CF1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9118061F-A6B1-4FCA-8166-2416D17BB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1384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50" name="Inhaltsplatzhalter 49" descr="Ein Bild, das Text enthält.&#10;&#10;Automatisch generierte Beschreibung">
            <a:extLst>
              <a:ext uri="{FF2B5EF4-FFF2-40B4-BE49-F238E27FC236}">
                <a16:creationId xmlns:a16="http://schemas.microsoft.com/office/drawing/2014/main" id="{E6B3000E-0614-466F-AC36-F4BE9404F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2" y="1560173"/>
            <a:ext cx="8439856" cy="4747419"/>
          </a:xfr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BA6EE405-EB82-4AA9-8A85-51E51C24F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7086241-1D7F-44A5-BFD5-4B783815E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A8F4FE-3804-4420-A85D-990EE2837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7812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50" name="Inhaltsplatzhalter 49" descr="Ein Bild, das Text enthält.&#10;&#10;Automatisch generierte Beschreibung">
            <a:extLst>
              <a:ext uri="{FF2B5EF4-FFF2-40B4-BE49-F238E27FC236}">
                <a16:creationId xmlns:a16="http://schemas.microsoft.com/office/drawing/2014/main" id="{E6B3000E-0614-466F-AC36-F4BE9404F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2" y="1560173"/>
            <a:ext cx="8439856" cy="4747419"/>
          </a:xfrm>
        </p:spPr>
      </p:pic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314E582D-390A-4D98-84A9-E98F944F1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0" y="1560172"/>
            <a:ext cx="8439858" cy="4747420"/>
          </a:xfrm>
          <a:prstGeom prst="rect">
            <a:avLst/>
          </a:pr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95C3466D-664C-4F11-BA6E-34C3D0013C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0" y="1560171"/>
            <a:ext cx="8439858" cy="4747420"/>
          </a:xfrm>
          <a:prstGeom prst="rect">
            <a:avLst/>
          </a:prstGeom>
        </p:spPr>
      </p:pic>
      <p:pic>
        <p:nvPicPr>
          <p:cNvPr id="6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B2A5889D-D89B-4422-BA37-44A493A0A5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69" y="1560170"/>
            <a:ext cx="8439855" cy="4747418"/>
          </a:xfrm>
          <a:prstGeom prst="rect">
            <a:avLst/>
          </a:prstGeom>
        </p:spPr>
      </p:pic>
      <p:pic>
        <p:nvPicPr>
          <p:cNvPr id="7" name="Inhaltsplatzhalter 7" descr="Ein Bild, das drinnen, Metallwaren enthält.&#10;&#10;Automatisch generierte Beschreibung">
            <a:extLst>
              <a:ext uri="{FF2B5EF4-FFF2-40B4-BE49-F238E27FC236}">
                <a16:creationId xmlns:a16="http://schemas.microsoft.com/office/drawing/2014/main" id="{5E9E5081-A3DB-435A-A45B-5A0B0B3BAA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22284" y="-274050"/>
            <a:ext cx="4747420" cy="843986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CF20ABF-E906-4C81-B0A8-0E2390D322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C9D26896-6616-4D5D-AEB9-C5F0B5353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BC14B2DB-AD25-4361-8AEA-3DFA73BE0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8478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50" name="Inhaltsplatzhalter 49" descr="Ein Bild, das Text enthält.&#10;&#10;Automatisch generierte Beschreibung">
            <a:extLst>
              <a:ext uri="{FF2B5EF4-FFF2-40B4-BE49-F238E27FC236}">
                <a16:creationId xmlns:a16="http://schemas.microsoft.com/office/drawing/2014/main" id="{E6B3000E-0614-466F-AC36-F4BE9404F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2" y="1560173"/>
            <a:ext cx="8439856" cy="4747419"/>
          </a:xfrm>
        </p:spPr>
      </p:pic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314E582D-390A-4D98-84A9-E98F944F1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0" y="1560172"/>
            <a:ext cx="8439858" cy="4747420"/>
          </a:xfrm>
          <a:prstGeom prst="rect">
            <a:avLst/>
          </a:pr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95C3466D-664C-4F11-BA6E-34C3D0013C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0" y="1560171"/>
            <a:ext cx="8439858" cy="474742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0CCEB29-9BBF-40DF-B147-100B926DC4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26E7CFC-5260-4F0E-BE35-94193AEC1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FE79CB2E-B903-4428-85C8-480FFF070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8919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50" name="Inhaltsplatzhalter 49" descr="Ein Bild, das Text enthält.&#10;&#10;Automatisch generierte Beschreibung">
            <a:extLst>
              <a:ext uri="{FF2B5EF4-FFF2-40B4-BE49-F238E27FC236}">
                <a16:creationId xmlns:a16="http://schemas.microsoft.com/office/drawing/2014/main" id="{E6B3000E-0614-466F-AC36-F4BE9404F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2" y="1560173"/>
            <a:ext cx="8439856" cy="4747419"/>
          </a:xfr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2DAB825-7813-49D9-9EAA-BD1C49CE98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3D6571-5591-4C25-988D-C0C8639F3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054AD5-C3C0-4567-B5F3-76B40B61C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8783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6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B2A5889D-D89B-4422-BA37-44A493A0A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841" y="1950242"/>
            <a:ext cx="5257802" cy="2957514"/>
          </a:xfrm>
          <a:prstGeom prst="rect">
            <a:avLst/>
          </a:prstGeo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5EB478B2-7698-4EBC-B2F8-27696DE8E4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60" y="1950243"/>
            <a:ext cx="5257801" cy="2957513"/>
          </a:xfrm>
          <a:prstGeom prst="rect">
            <a:avLst/>
          </a:pr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9E5B0FBC-14A9-4A7E-A4ED-8ACF67D90F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835" y="1950240"/>
            <a:ext cx="5257803" cy="295751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D907E0F-C7BA-4D8D-A453-CECFD32C1C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362" y="1950242"/>
            <a:ext cx="5257798" cy="295751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A6F359E-4B5F-4BFF-ABD7-377815E25D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F01860D-523A-45C9-8216-2236E8CFD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AFF4C2A4-2CD6-4383-B416-8779DB03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55138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6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B2A5889D-D89B-4422-BA37-44A493A0A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841" y="1950242"/>
            <a:ext cx="5257802" cy="2957514"/>
          </a:xfrm>
          <a:prstGeom prst="rect">
            <a:avLst/>
          </a:prstGeo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5EB478B2-7698-4EBC-B2F8-27696DE8E4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60" y="1950243"/>
            <a:ext cx="5257801" cy="295751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CF2E13C-BA0A-4F8F-AA34-6DC1B7C40F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D220DE3-3C9C-49D1-9EBF-2A3D8EA15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CD1356B-7C9F-4B5E-B0CF-FA488B1E4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9110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395608-9804-4607-835E-F49AD1E58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Structure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4522DE-BFDF-4835-ABF3-A1BDF3F74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Topic</a:t>
            </a:r>
          </a:p>
          <a:p>
            <a:r>
              <a:rPr lang="en-US" dirty="0"/>
              <a:t>Sub Steps</a:t>
            </a:r>
          </a:p>
          <a:p>
            <a:r>
              <a:rPr lang="en-US" dirty="0"/>
              <a:t>Data</a:t>
            </a:r>
          </a:p>
          <a:p>
            <a:r>
              <a:rPr lang="en-US" dirty="0"/>
              <a:t>Approach</a:t>
            </a:r>
          </a:p>
          <a:p>
            <a:r>
              <a:rPr lang="en-US" dirty="0"/>
              <a:t>Intermediate results</a:t>
            </a:r>
          </a:p>
          <a:p>
            <a:r>
              <a:rPr lang="en-US" dirty="0"/>
              <a:t>Future Steps</a:t>
            </a:r>
          </a:p>
          <a:p>
            <a:r>
              <a:rPr lang="en-US" dirty="0"/>
              <a:t>Evaluation</a:t>
            </a:r>
          </a:p>
          <a:p>
            <a:r>
              <a:rPr lang="en-US" dirty="0"/>
              <a:t>Timetable</a:t>
            </a:r>
          </a:p>
          <a:p>
            <a:endParaRPr lang="en-US" dirty="0"/>
          </a:p>
          <a:p>
            <a:endParaRPr lang="en-US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32DE057-44A7-4A2E-BB51-1B5D4C1CC6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6A62D18-0A08-4A1C-9254-169932DA8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B469426-A534-4F93-85EC-D932DE02B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48003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9539A9-360C-4A9F-B36A-025E8AC6D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steps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3EA5AC2-4675-44D3-8F68-AA96A2A29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89800" cy="4351338"/>
          </a:xfrm>
        </p:spPr>
        <p:txBody>
          <a:bodyPr>
            <a:normAutofit/>
          </a:bodyPr>
          <a:lstStyle/>
          <a:p>
            <a:r>
              <a:rPr lang="en-US" dirty="0"/>
              <a:t>Finding static scene in videos with a shaking camera </a:t>
            </a:r>
          </a:p>
          <a:p>
            <a:r>
              <a:rPr lang="en-US" dirty="0"/>
              <a:t>Isolate Container and ignore objects outside</a:t>
            </a:r>
          </a:p>
          <a:p>
            <a:r>
              <a:rPr lang="en-US" dirty="0"/>
              <a:t>Improve Region of Interest Detection</a:t>
            </a:r>
          </a:p>
          <a:p>
            <a:r>
              <a:rPr lang="en-US" dirty="0"/>
              <a:t>Improve neural network accuracy</a:t>
            </a:r>
          </a:p>
          <a:p>
            <a:r>
              <a:rPr lang="en-US" dirty="0"/>
              <a:t>Implement automatic evaluation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70F73C3-7340-4A68-89C7-47A71DDD13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340" y="188685"/>
            <a:ext cx="3016254" cy="2413003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968B402C-C4E9-41D4-9BB5-1E18299E43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340" y="2778128"/>
            <a:ext cx="3018160" cy="169771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4913062-E283-4370-8465-D53F0F1CED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7F7366-F8B4-472F-BB5E-E3D4CEA78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0F9DB9-249F-4974-BDBE-3F395F3C0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75076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DB5D9-690A-449A-8226-AE8FAEB35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6D32A6-B451-4F46-9E95-412B3E8F2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</a:t>
            </a:r>
            <a:r>
              <a:rPr lang="en-US" dirty="0" err="1"/>
              <a:t>Fotos</a:t>
            </a:r>
            <a:r>
              <a:rPr lang="en-US" dirty="0"/>
              <a:t> and JSON Files from the Video-Packages for automatic evaluation</a:t>
            </a:r>
          </a:p>
          <a:p>
            <a:r>
              <a:rPr lang="en-US" dirty="0"/>
              <a:t>Evaluate chosen </a:t>
            </a:r>
            <a:r>
              <a:rPr lang="en-US" dirty="0" err="1"/>
              <a:t>fullframe</a:t>
            </a:r>
            <a:r>
              <a:rPr lang="en-US" dirty="0"/>
              <a:t> via difference to frame in Package</a:t>
            </a:r>
          </a:p>
          <a:p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regions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contain</a:t>
            </a:r>
            <a:r>
              <a:rPr lang="de-DE" dirty="0"/>
              <a:t> a </a:t>
            </a:r>
            <a:r>
              <a:rPr lang="de-DE" dirty="0" err="1"/>
              <a:t>bottle-cap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JSON</a:t>
            </a:r>
          </a:p>
          <a:p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regions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placed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A273AF2-C3A3-49C2-9F73-2B631241C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B18E606-E8F5-4EC1-8852-AFFC082B0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37D8705-B169-4CF3-A943-AA7928D1D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292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1A14E3-C0AF-4673-8CE1-86FDF3926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TimeTable</a:t>
            </a:r>
            <a:r>
              <a:rPr lang="en-US" dirty="0"/>
              <a:t> due dates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3D49AF4-A753-449B-99E8-96D357918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6.1. Improve ROI Detection and add evaluation</a:t>
            </a:r>
          </a:p>
          <a:p>
            <a:r>
              <a:rPr lang="en-US" dirty="0"/>
              <a:t>13.1. Isolate container and improve frame detection for busy videos</a:t>
            </a:r>
          </a:p>
          <a:p>
            <a:r>
              <a:rPr lang="en-US" dirty="0"/>
              <a:t>26.1. Project Report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A0ED30-2CD3-4432-8C08-49528221C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1574A43-8205-45B6-A6EE-61A678F57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50375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4F793-9AAA-4A68-992F-006F9016C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6335A9D3-C43E-4AF6-A27E-29F1AB0305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540" y="4005306"/>
            <a:ext cx="5518400" cy="3104100"/>
          </a:xfrm>
        </p:spPr>
      </p:pic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64097DD5-C98C-4216-B6DD-2BB940D062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418" y="2945504"/>
            <a:ext cx="5759004" cy="3239440"/>
          </a:xfrm>
          <a:prstGeom prst="rect">
            <a:avLst/>
          </a:prstGeom>
        </p:spPr>
      </p:pic>
      <p:pic>
        <p:nvPicPr>
          <p:cNvPr id="13" name="Grafik 12" descr="Ein Bild, das Text, Briefpapier, Umschlag, Visitenkarte enthält.&#10;&#10;Automatisch generierte Beschreibung">
            <a:extLst>
              <a:ext uri="{FF2B5EF4-FFF2-40B4-BE49-F238E27FC236}">
                <a16:creationId xmlns:a16="http://schemas.microsoft.com/office/drawing/2014/main" id="{B75DC4BE-5D3B-4DDD-B181-031BA2007D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8374" y="2330910"/>
            <a:ext cx="6280597" cy="3532836"/>
          </a:xfrm>
          <a:prstGeom prst="rect">
            <a:avLst/>
          </a:prstGeom>
        </p:spPr>
      </p:pic>
      <p:pic>
        <p:nvPicPr>
          <p:cNvPr id="15" name="Grafik 14" descr="Ein Bild, das Text enthält.&#10;&#10;Automatisch generierte Beschreibung">
            <a:extLst>
              <a:ext uri="{FF2B5EF4-FFF2-40B4-BE49-F238E27FC236}">
                <a16:creationId xmlns:a16="http://schemas.microsoft.com/office/drawing/2014/main" id="{46182E51-6F15-48EE-9373-972AAC7F25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861" y="1650296"/>
            <a:ext cx="6731358" cy="3786389"/>
          </a:xfrm>
          <a:prstGeom prst="rect">
            <a:avLst/>
          </a:prstGeom>
        </p:spPr>
      </p:pic>
      <p:pic>
        <p:nvPicPr>
          <p:cNvPr id="17" name="Grafik 16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05845288-556D-4478-9E12-1F0D5D5907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604" y="-7434"/>
            <a:ext cx="5366197" cy="301848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EFF6BEA-68B0-45B1-A6F4-15554A6D6B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2378" y="4097328"/>
            <a:ext cx="5191210" cy="292005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A03F11F-9597-4788-A0B9-0E76AC1159C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479" y="-36425"/>
            <a:ext cx="5250238" cy="2953259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7A7FF2B2-9B73-4D7D-A563-789272F00C5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pic>
        <p:nvPicPr>
          <p:cNvPr id="21" name="Grafik 20" descr="Ein Bild, das Text enthält.&#10;&#10;Automatisch generierte Beschreibung">
            <a:extLst>
              <a:ext uri="{FF2B5EF4-FFF2-40B4-BE49-F238E27FC236}">
                <a16:creationId xmlns:a16="http://schemas.microsoft.com/office/drawing/2014/main" id="{95990DF2-5B16-4D33-A5D5-BB5F79897D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3951" y="652452"/>
            <a:ext cx="4438919" cy="2496892"/>
          </a:xfrm>
          <a:prstGeom prst="rect">
            <a:avLst/>
          </a:prstGeom>
        </p:spPr>
      </p:pic>
      <p:sp>
        <p:nvSpPr>
          <p:cNvPr id="18" name="Rechteck 17">
            <a:extLst>
              <a:ext uri="{FF2B5EF4-FFF2-40B4-BE49-F238E27FC236}">
                <a16:creationId xmlns:a16="http://schemas.microsoft.com/office/drawing/2014/main" id="{78B856F2-6802-4508-BFA4-7B36BC637A59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noFill/>
          <a:ln w="2540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u="sng" dirty="0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50DB1CA5-B701-442E-97F6-FF34BD75339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5" y="237622"/>
            <a:ext cx="1043171" cy="434908"/>
          </a:xfrm>
          <a:prstGeom prst="rect">
            <a:avLst/>
          </a:prstGeom>
        </p:spPr>
      </p:pic>
      <p:sp>
        <p:nvSpPr>
          <p:cNvPr id="25" name="Fußzeilenplatzhalter 24">
            <a:extLst>
              <a:ext uri="{FF2B5EF4-FFF2-40B4-BE49-F238E27FC236}">
                <a16:creationId xmlns:a16="http://schemas.microsoft.com/office/drawing/2014/main" id="{4CF754E0-1FED-42D9-B93B-81CCF2AFD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26" name="Foliennummernplatzhalter 25">
            <a:extLst>
              <a:ext uri="{FF2B5EF4-FFF2-40B4-BE49-F238E27FC236}">
                <a16:creationId xmlns:a16="http://schemas.microsoft.com/office/drawing/2014/main" id="{130977A3-A031-499D-88AD-DA377BEE6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2836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CB936E-4748-4496-AFF7-2D99ABAC6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 - Topic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0BACF5-5B86-4C09-878F-7C72F33F5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positions of bottle caps in videos</a:t>
            </a:r>
          </a:p>
          <a:p>
            <a:r>
              <a:rPr lang="en-US" dirty="0"/>
              <a:t>Annotate caps in frames</a:t>
            </a:r>
          </a:p>
          <a:p>
            <a:r>
              <a:rPr lang="de-DE" dirty="0" err="1"/>
              <a:t>Seperate</a:t>
            </a:r>
            <a:r>
              <a:rPr lang="de-DE" dirty="0"/>
              <a:t> </a:t>
            </a:r>
            <a:r>
              <a:rPr lang="de-DE" dirty="0" err="1"/>
              <a:t>caps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distractors</a:t>
            </a:r>
            <a:endParaRPr lang="de-DE" dirty="0"/>
          </a:p>
          <a:p>
            <a:r>
              <a:rPr lang="en-US" dirty="0"/>
              <a:t>Distinguish states: face-up, face-down, deformed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CEB900F-3996-4112-A81A-CD51A0D770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2705430-D319-454A-BB75-289141447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F13623D-4890-49DF-97BF-4F0835B4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691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A01F57-8888-45B4-A406-905620D04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sub steps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ABC3EA-8BEE-47E0-9A6E-ACC7A6EB2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static scene in Video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Choose frame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cap-container within the frame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Isolate Regions of Interest inside the container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what kind of content the regions show</a:t>
            </a:r>
          </a:p>
          <a:p>
            <a:pPr marL="457200" lvl="1" indent="0">
              <a:buNone/>
            </a:pPr>
            <a:r>
              <a:rPr lang="en-US" sz="2800" dirty="0"/>
              <a:t>-&gt; cap face up, face down, deformed, distractor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2965DAA-33AD-40C4-815C-8A035D345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8E2F66-52A2-485C-9A31-DEC485AA5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C7827DC-6E67-442E-86CB-F3835653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9124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F80B0F-91F1-43D0-B53C-972870234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- 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685BC8-5126-4FBB-81F4-DD6AC57ED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164132" cy="4351338"/>
          </a:xfrm>
        </p:spPr>
        <p:txBody>
          <a:bodyPr/>
          <a:lstStyle/>
          <a:p>
            <a:r>
              <a:rPr lang="en-US" dirty="0"/>
              <a:t>Mp4 Videos, 10-20 seconds long, 25 fps</a:t>
            </a:r>
          </a:p>
          <a:p>
            <a:r>
              <a:rPr lang="de-DE" dirty="0"/>
              <a:t>Show </a:t>
            </a:r>
            <a:r>
              <a:rPr lang="de-DE" dirty="0" err="1"/>
              <a:t>empty</a:t>
            </a:r>
            <a:r>
              <a:rPr lang="de-DE" dirty="0"/>
              <a:t> </a:t>
            </a:r>
            <a:r>
              <a:rPr lang="de-DE" dirty="0" err="1"/>
              <a:t>rectangular</a:t>
            </a:r>
            <a:r>
              <a:rPr lang="de-DE" dirty="0"/>
              <a:t> </a:t>
            </a:r>
            <a:r>
              <a:rPr lang="de-DE" dirty="0" err="1"/>
              <a:t>container</a:t>
            </a:r>
            <a:endParaRPr lang="de-DE" dirty="0"/>
          </a:p>
          <a:p>
            <a:r>
              <a:rPr lang="de-DE" dirty="0"/>
              <a:t>Bottle </a:t>
            </a:r>
            <a:r>
              <a:rPr lang="de-DE" dirty="0" err="1"/>
              <a:t>caps</a:t>
            </a:r>
            <a:r>
              <a:rPr lang="de-DE" dirty="0"/>
              <a:t> and </a:t>
            </a:r>
            <a:r>
              <a:rPr lang="de-DE" dirty="0" err="1"/>
              <a:t>distractor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</a:t>
            </a:r>
            <a:r>
              <a:rPr lang="de-DE" dirty="0" err="1"/>
              <a:t>added</a:t>
            </a:r>
            <a:endParaRPr lang="de-DE" dirty="0"/>
          </a:p>
          <a:p>
            <a:r>
              <a:rPr lang="de-DE" dirty="0"/>
              <a:t>Show </a:t>
            </a:r>
            <a:r>
              <a:rPr lang="de-DE" dirty="0" err="1"/>
              <a:t>static</a:t>
            </a:r>
            <a:r>
              <a:rPr lang="de-DE" dirty="0"/>
              <a:t> </a:t>
            </a:r>
            <a:r>
              <a:rPr lang="de-DE" dirty="0" err="1"/>
              <a:t>shot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caps</a:t>
            </a:r>
            <a:r>
              <a:rPr lang="de-DE" dirty="0"/>
              <a:t> and </a:t>
            </a:r>
            <a:r>
              <a:rPr lang="de-DE" dirty="0" err="1"/>
              <a:t>container</a:t>
            </a:r>
            <a:endParaRPr lang="de-DE" dirty="0"/>
          </a:p>
          <a:p>
            <a:r>
              <a:rPr lang="de-DE" dirty="0"/>
              <a:t>Caps </a:t>
            </a:r>
            <a:r>
              <a:rPr lang="de-DE" dirty="0" err="1"/>
              <a:t>possibly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removed</a:t>
            </a:r>
            <a:endParaRPr lang="de-DE" dirty="0"/>
          </a:p>
          <a:p>
            <a:endParaRPr lang="de-DE" dirty="0"/>
          </a:p>
          <a:p>
            <a:r>
              <a:rPr lang="de-DE" dirty="0"/>
              <a:t>Stil Frames </a:t>
            </a:r>
            <a:r>
              <a:rPr lang="de-DE" dirty="0" err="1"/>
              <a:t>of</a:t>
            </a:r>
            <a:r>
              <a:rPr lang="de-DE" dirty="0"/>
              <a:t> Videos and JSON Files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annotate</a:t>
            </a:r>
            <a:r>
              <a:rPr lang="de-DE" dirty="0"/>
              <a:t> </a:t>
            </a:r>
            <a:r>
              <a:rPr lang="de-DE" dirty="0" err="1"/>
              <a:t>Positions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caps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5451DEC-C70F-4A6A-9725-2B04D8163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CB7804-25E7-4456-962B-5EE3E1985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A2E970-E090-488B-9191-BEDEC5C62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7110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F901CA-D10B-4B79-A9A9-9058E6466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98797D-F3AB-4B49-986C-25DEF524A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Videos follow the guidelines</a:t>
            </a:r>
          </a:p>
          <a:p>
            <a:r>
              <a:rPr lang="en-US" dirty="0"/>
              <a:t>Bottle caps face down, white</a:t>
            </a:r>
          </a:p>
          <a:p>
            <a:r>
              <a:rPr lang="en-US" dirty="0"/>
              <a:t>Bottle caps face up colorful</a:t>
            </a:r>
          </a:p>
          <a:p>
            <a:r>
              <a:rPr lang="en-US" dirty="0"/>
              <a:t>Face up and face down are circular</a:t>
            </a:r>
          </a:p>
          <a:p>
            <a:r>
              <a:rPr lang="en-US" dirty="0"/>
              <a:t>Can be distinguished by a neural network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EC91E52-666D-4D28-A3FB-124D807B8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0266636-D0E8-4158-8BC8-589E0FE0E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CD13A62-E6D8-49E5-87DC-B44850C34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5993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8F0CED-2972-4B45-84C6-99A7A7C3A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– Static Scene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D86A50-EAC8-4341-BB04-59638D0EA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6075" cy="4667250"/>
          </a:xfrm>
        </p:spPr>
        <p:txBody>
          <a:bodyPr>
            <a:normAutofit/>
          </a:bodyPr>
          <a:lstStyle/>
          <a:p>
            <a:r>
              <a:rPr lang="en-US" dirty="0"/>
              <a:t>Find Static Scene in Video</a:t>
            </a:r>
          </a:p>
          <a:p>
            <a:pPr lvl="1"/>
            <a:r>
              <a:rPr lang="en-US" sz="2800" dirty="0"/>
              <a:t>Calculate mean square error between frames</a:t>
            </a:r>
          </a:p>
          <a:p>
            <a:pPr lvl="1"/>
            <a:r>
              <a:rPr lang="en-US" sz="2800" dirty="0"/>
              <a:t>Cut into sequences with a threshold</a:t>
            </a:r>
          </a:p>
          <a:p>
            <a:pPr lvl="1"/>
            <a:r>
              <a:rPr lang="en-US" sz="2800" dirty="0"/>
              <a:t>Ignore sequence that starts with frame 0</a:t>
            </a:r>
          </a:p>
          <a:p>
            <a:pPr lvl="1"/>
            <a:r>
              <a:rPr lang="en-US" sz="2800" dirty="0"/>
              <a:t>Choose the best two sequences</a:t>
            </a:r>
          </a:p>
          <a:p>
            <a:pPr lvl="1"/>
            <a:r>
              <a:rPr lang="en-US" sz="2800" dirty="0"/>
              <a:t>Of those choose the sequence that starts the earliest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BC6E06-7E85-4AEA-9BDF-DC449C6CCA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275" y="842225"/>
            <a:ext cx="4482426" cy="358594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80FBC6E1-672C-473F-8959-92786976DE89}"/>
              </a:ext>
            </a:extLst>
          </p:cNvPr>
          <p:cNvSpPr txBox="1"/>
          <p:nvPr/>
        </p:nvSpPr>
        <p:spPr>
          <a:xfrm>
            <a:off x="8571610" y="4282129"/>
            <a:ext cx="1867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mse</a:t>
            </a:r>
            <a:r>
              <a:rPr lang="en-US" dirty="0"/>
              <a:t> for video 129</a:t>
            </a:r>
          </a:p>
          <a:p>
            <a:pPr algn="ctr"/>
            <a:r>
              <a:rPr lang="en-US" dirty="0" err="1"/>
              <a:t>threshhold</a:t>
            </a:r>
            <a:r>
              <a:rPr lang="en-US" dirty="0"/>
              <a:t> at 50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31146A3-6A1A-4F4A-8884-2800D556D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84FE96-2279-4D7D-A813-281665599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565205-4EC9-44D8-8E0D-A86386C21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4614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2689E4-F684-4DA1-9F53-AC7202650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 Two Frames per Video</a:t>
            </a:r>
            <a:endParaRPr lang="de-DE" dirty="0"/>
          </a:p>
        </p:txBody>
      </p:sp>
      <p:pic>
        <p:nvPicPr>
          <p:cNvPr id="4" name="Inhaltsplatzhalter 3" descr="Ein Bild, das Text, Behälter enthält.&#10;&#10;Automatisch generierte Beschreibung">
            <a:extLst>
              <a:ext uri="{FF2B5EF4-FFF2-40B4-BE49-F238E27FC236}">
                <a16:creationId xmlns:a16="http://schemas.microsoft.com/office/drawing/2014/main" id="{E5AFEA3C-CBDE-4E46-85D5-C185480760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43" y="2202370"/>
            <a:ext cx="4361342" cy="2453255"/>
          </a:xfrm>
          <a:prstGeom prst="rect">
            <a:avLst/>
          </a:prstGeom>
        </p:spPr>
      </p:pic>
      <p:pic>
        <p:nvPicPr>
          <p:cNvPr id="5" name="Grafik 4" descr="Ein Bild, das Text, Behälter enthält.&#10;&#10;Automatisch generierte Beschreibung">
            <a:extLst>
              <a:ext uri="{FF2B5EF4-FFF2-40B4-BE49-F238E27FC236}">
                <a16:creationId xmlns:a16="http://schemas.microsoft.com/office/drawing/2014/main" id="{A9124CF7-D009-48AE-BFD4-43045114F9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517" y="2202369"/>
            <a:ext cx="4361342" cy="245325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8ACB4C6-5742-4AD1-A4EB-C613B893935E}"/>
              </a:ext>
            </a:extLst>
          </p:cNvPr>
          <p:cNvSpPr txBox="1"/>
          <p:nvPr/>
        </p:nvSpPr>
        <p:spPr>
          <a:xfrm>
            <a:off x="1976803" y="4797975"/>
            <a:ext cx="2984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‘</a:t>
            </a:r>
            <a:r>
              <a:rPr lang="en-US" dirty="0" err="1"/>
              <a:t>emptyframe</a:t>
            </a:r>
            <a:r>
              <a:rPr lang="en-US" dirty="0"/>
              <a:t>’ at start of video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DD008D7-3A01-4088-BECD-A0620B4715FC}"/>
              </a:ext>
            </a:extLst>
          </p:cNvPr>
          <p:cNvSpPr txBox="1"/>
          <p:nvPr/>
        </p:nvSpPr>
        <p:spPr>
          <a:xfrm>
            <a:off x="6720043" y="4797975"/>
            <a:ext cx="3647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‘</a:t>
            </a:r>
            <a:r>
              <a:rPr lang="en-US" dirty="0" err="1"/>
              <a:t>fullframe</a:t>
            </a:r>
            <a:r>
              <a:rPr lang="en-US" dirty="0"/>
              <a:t>’ from </a:t>
            </a:r>
            <a:r>
              <a:rPr lang="en-US" dirty="0" err="1"/>
              <a:t>choosen</a:t>
            </a:r>
            <a:r>
              <a:rPr lang="en-US" dirty="0"/>
              <a:t> static scene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707766F-304A-4EE4-9587-101E644DE3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87482DB3-9F3C-40E7-970C-ABF6C099F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947C45C5-15CD-41A1-A679-B97F321D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7777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FF8142-B399-40D9-A354-8B5F0D5B6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- ROI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C59C42-F820-4BAA-8477-887A77826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83514" cy="4351338"/>
          </a:xfrm>
        </p:spPr>
        <p:txBody>
          <a:bodyPr/>
          <a:lstStyle/>
          <a:p>
            <a:r>
              <a:rPr lang="en-US" dirty="0"/>
              <a:t>Grayscale subtraction of </a:t>
            </a:r>
            <a:r>
              <a:rPr lang="en-US" dirty="0" err="1"/>
              <a:t>emptyframe</a:t>
            </a:r>
            <a:r>
              <a:rPr lang="en-US" dirty="0"/>
              <a:t> and </a:t>
            </a:r>
            <a:r>
              <a:rPr lang="en-US" dirty="0" err="1"/>
              <a:t>fullframe</a:t>
            </a:r>
            <a:endParaRPr lang="en-US" dirty="0"/>
          </a:p>
          <a:p>
            <a:r>
              <a:rPr lang="en-US" dirty="0"/>
              <a:t>Reduce noise with gaussian blur</a:t>
            </a:r>
          </a:p>
          <a:p>
            <a:r>
              <a:rPr lang="en-US" dirty="0"/>
              <a:t>Apply threshold to convert image to binary</a:t>
            </a:r>
          </a:p>
          <a:p>
            <a:r>
              <a:rPr lang="en-US" dirty="0"/>
              <a:t>Grow bottle cap regions</a:t>
            </a:r>
          </a:p>
          <a:p>
            <a:pPr lvl="1"/>
            <a:r>
              <a:rPr lang="en-US" sz="2800" dirty="0"/>
              <a:t>Close holes in the caps</a:t>
            </a:r>
          </a:p>
          <a:p>
            <a:pPr lvl="1"/>
            <a:r>
              <a:rPr lang="en-US" sz="2800" dirty="0"/>
              <a:t>Make the regions a little larger</a:t>
            </a:r>
          </a:p>
          <a:p>
            <a:endParaRPr lang="en-US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034E8E2-8161-4BAF-B3D1-CF6531B0CB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172" y="805401"/>
            <a:ext cx="3480566" cy="195781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A9BCFAB-5811-4B34-AA1B-759D9168E7D3}"/>
              </a:ext>
            </a:extLst>
          </p:cNvPr>
          <p:cNvSpPr txBox="1"/>
          <p:nvPr/>
        </p:nvSpPr>
        <p:spPr>
          <a:xfrm>
            <a:off x="7769104" y="4985675"/>
            <a:ext cx="2477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Difference for Video 129</a:t>
            </a:r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99EEE7AF-C9CF-4D9D-ABA0-B5EC58F340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5740" y="2808147"/>
            <a:ext cx="3706589" cy="208495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DDBF424-565C-4E53-AA3A-9BC0BF123D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74C04FF-82CD-4A31-A9B0-CE588E659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8F49913-55CF-4CB1-A67C-E79C2BDA0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586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945</Words>
  <Application>Microsoft Office PowerPoint</Application>
  <PresentationFormat>Breitbild</PresentationFormat>
  <Paragraphs>236</Paragraphs>
  <Slides>23</Slides>
  <Notes>17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</vt:lpstr>
      <vt:lpstr>Midterm Presentation Lecture Computer Vision WS 20/21  Bottle Cap Detection by Localizing Regions of Interest</vt:lpstr>
      <vt:lpstr>Structure</vt:lpstr>
      <vt:lpstr>Introduction - Topic</vt:lpstr>
      <vt:lpstr>Introduction – sub steps</vt:lpstr>
      <vt:lpstr>Material - Data</vt:lpstr>
      <vt:lpstr>Assumptions</vt:lpstr>
      <vt:lpstr>Approach – Static Scene</vt:lpstr>
      <vt:lpstr>Extract Two Frames per Video</vt:lpstr>
      <vt:lpstr>Approach - ROI</vt:lpstr>
      <vt:lpstr>Approach - Analyze the Regions</vt:lpstr>
      <vt:lpstr>PowerPoint-Präsentation</vt:lpstr>
      <vt:lpstr>Approach – Analyze the Regions</vt:lpstr>
      <vt:lpstr>Approach - Tensorflow</vt:lpstr>
      <vt:lpstr>Intermediate results</vt:lpstr>
      <vt:lpstr>Intermediate results</vt:lpstr>
      <vt:lpstr>Intermediate results</vt:lpstr>
      <vt:lpstr>Intermediate results</vt:lpstr>
      <vt:lpstr>Intermediate results</vt:lpstr>
      <vt:lpstr>Intermediate results</vt:lpstr>
      <vt:lpstr>Future steps</vt:lpstr>
      <vt:lpstr>Evaluation</vt:lpstr>
      <vt:lpstr>TimeTable due dates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 Presentation Lecture Computer Vision WS 20/21  Bottle Cap Detection by Lokalizing Regions of Interest</dc:title>
  <dc:creator>Janelle.Pfeifer@365h-brs.de</dc:creator>
  <cp:lastModifiedBy>Janelle.Pfeifer@365h-brs.de</cp:lastModifiedBy>
  <cp:revision>31</cp:revision>
  <dcterms:created xsi:type="dcterms:W3CDTF">2020-12-21T15:21:50Z</dcterms:created>
  <dcterms:modified xsi:type="dcterms:W3CDTF">2021-01-11T00:47:07Z</dcterms:modified>
</cp:coreProperties>
</file>

<file path=docProps/thumbnail.jpeg>
</file>